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9" r:id="rId3"/>
    <p:sldId id="257" r:id="rId4"/>
    <p:sldId id="258" r:id="rId5"/>
    <p:sldId id="260" r:id="rId6"/>
    <p:sldId id="261" r:id="rId7"/>
    <p:sldId id="262" r:id="rId8"/>
    <p:sldId id="264" r:id="rId9"/>
    <p:sldId id="266" r:id="rId10"/>
    <p:sldId id="267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B4F2640-E9C9-4A0C-A5FF-29BE9226BA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8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E33FFDA-C356-4B20-BCE1-8C35CFD8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E33FFDA-C356-4B20-BCE1-8C35CFD8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675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E33FFDA-C356-4B20-BCE1-8C35CFD8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99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E33FFDA-C356-4B20-BCE1-8C35CFD8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77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E33FFDA-C356-4B20-BCE1-8C35CFD8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094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F16B7-0846-4DBA-AB90-692816049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16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39F1-549A-422B-9223-FE4D6BC4CE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3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5E5FD-7F4A-4A0D-8A32-19FC425A8D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3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899CC9D-A261-4AF1-B90B-9ECAC5EB54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21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400FC8B2-4BB0-4947-AFE1-51B11B1F0D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3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084DC2F-3670-431E-9AFC-C94BBB43BD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5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80A38-CB92-47CE-A90D-DC6BB6DA7A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70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DBA8D-8112-4FF9-9081-651FFAB6C9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547FB-2408-468A-BF62-C029C0473A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1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3A9013E2-90A8-4A23-8F5C-6685CC5919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E33FFDA-C356-4B20-BCE1-8C35CFD8BE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6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8001000" cy="1600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0000FF"/>
                </a:solidFill>
              </a:rPr>
              <a:t>Комплекс артикуляционной гимнастики </a:t>
            </a:r>
            <a:br>
              <a:rPr lang="ru-RU" b="1" smtClean="0">
                <a:solidFill>
                  <a:srgbClr val="0000FF"/>
                </a:solidFill>
              </a:rPr>
            </a:br>
            <a:r>
              <a:rPr lang="ru-RU" b="1" smtClean="0">
                <a:solidFill>
                  <a:srgbClr val="0000FF"/>
                </a:solidFill>
              </a:rPr>
              <a:t>для звуков Л, Р.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343400"/>
            <a:ext cx="6032500" cy="1003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99"/>
                </a:solidFill>
              </a:rPr>
              <a:t>Учитель – дефектолог: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99"/>
                </a:solidFill>
              </a:rPr>
              <a:t>Васильева А. Н.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«ЛОШАДКА»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Улыбнись;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приоткрой рот;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пощёлкай медленно кончиком   языка, как цокает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лошадка;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следи, чтобы нижняя челюсть и губы не двигались, а 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работал только язык. </a:t>
            </a:r>
          </a:p>
        </p:txBody>
      </p:sp>
      <p:pic>
        <p:nvPicPr>
          <p:cNvPr id="11268" name="Picture 4" descr="артикуляционная гимнастика (лошадк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900488"/>
            <a:ext cx="297180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953000" y="3886200"/>
            <a:ext cx="419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Язычок у нас – силач,</a:t>
            </a:r>
          </a:p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услышишь ег8о плачь.</a:t>
            </a:r>
          </a:p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лошадке он катается,</a:t>
            </a:r>
          </a:p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Цок, цок, цок сказать старается.</a:t>
            </a:r>
          </a:p>
          <a:p>
            <a:pPr>
              <a:defRPr/>
            </a:pP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«ГРИБОК»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Улыбнись;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приоткрой рот;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медленно пощёлкай языком;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щёлкни языком и присоси (приклей) широкий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язык к нёбу; из языка получилась шляпка грибка;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открывай  рот пошире, удерживая «приклеенный»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язык (шляпку гриба); 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получилась ножка грибка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из  подъязычной уздечки.  </a:t>
            </a: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 грибок в лесу нашёл,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Его срезал и пошёл.</a:t>
            </a:r>
          </a:p>
        </p:txBody>
      </p:sp>
      <p:pic>
        <p:nvPicPr>
          <p:cNvPr id="4" name="Picture 4" descr="артикуляционная гимнастика (лошадк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2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«Дятел»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4582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Улыбнись;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открой рот;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постучи кончиком языка за верхними зубами,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многократно и отчетливо произнося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твёрдый звук д;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делай удары медленно, следи, чтобы нижняя</a:t>
            </a:r>
          </a:p>
          <a:p>
            <a:pPr eaLnBrk="1" hangingPunct="1"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челюсть не двигалась. </a:t>
            </a: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Дятел дерево долбил (д – </a:t>
            </a:r>
            <a:r>
              <a:rPr 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ru-RU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),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Он жучков там находил.</a:t>
            </a:r>
          </a:p>
          <a:p>
            <a:pPr algn="ctr" eaLnBrk="1" hangingPunct="1"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848600" cy="160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Положение органов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артикуляции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произношении твёрдого звука 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686800" cy="44958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Кончик языка поднят к нёбу (альвеолам), боковые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края языка прижаты  к верхним коренным зубам. Под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напором выдыхаемого воздуха, проходящего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посередине языка,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кончик языка вибрирует у альвеол.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Губы открыты.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Зубы разомкнуты.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 ладони, поднесённой ко рту,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ощущается сильная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струя воздуха.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Звук Р звонкий.</a:t>
            </a:r>
          </a:p>
        </p:txBody>
      </p:sp>
      <p:pic>
        <p:nvPicPr>
          <p:cNvPr id="4100" name="Picture 4" descr="звук 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5200"/>
            <a:ext cx="2438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Положение органов артикуляции </a:t>
            </a:r>
            <a:br>
              <a:rPr lang="ru-RU" sz="36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6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 произношении твёрдого звука Л.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5181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Кончик языка поднят и соприкасается с передней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частью нёба (альвеолами), с включением голоса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остаётся неподвижным. По бокам языка образуется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щель, через которую проходит воздух.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Губы открыты.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Зубы разомкнуты.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Воздух выдыхается умеренной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струёй; на ладони руки, поднесённой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ко рту, ощущается тёплый поток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воздуха.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ru-RU" b="1" smtClean="0">
                <a:latin typeface="Times New Roman" pitchFamily="18" charset="0"/>
              </a:rPr>
              <a:t>     Звук Л звонкий.</a:t>
            </a:r>
          </a:p>
        </p:txBody>
      </p:sp>
      <p:pic>
        <p:nvPicPr>
          <p:cNvPr id="4100" name="Picture 4" descr="звук 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00400"/>
            <a:ext cx="3276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«НАКАЖИ НЕПОСЛУШНЫЙ ЯЗЫЧОК»</a:t>
            </a:r>
            <a:r>
              <a:rPr lang="ru-RU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smtClean="0">
                <a:latin typeface="Times New Roman" pitchFamily="18" charset="0"/>
              </a:rPr>
              <a:t>Улыбнись;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</a:rPr>
              <a:t> открой рот; </a:t>
            </a:r>
          </a:p>
          <a:p>
            <a:pPr eaLnBrk="1" hangingPunct="1"/>
            <a:r>
              <a:rPr lang="ru-RU" sz="2000" b="1" smtClean="0">
                <a:latin typeface="Times New Roman" pitchFamily="18" charset="0"/>
              </a:rPr>
              <a:t>положи широкий язык на нижнюю губу и, пошлепывая его губами,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произнеси  звуки </a:t>
            </a:r>
            <a:r>
              <a:rPr lang="ru-RU" sz="2000" b="1" i="1" smtClean="0">
                <a:latin typeface="Times New Roman" pitchFamily="18" charset="0"/>
              </a:rPr>
              <a:t>пя – пя - пя</a:t>
            </a:r>
            <a:r>
              <a:rPr lang="ru-RU" sz="2000" b="1" smtClean="0">
                <a:latin typeface="Times New Roman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Язык должен быть широким, края его касаются уголков рта. 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Похлопывать язык губами надо несколько раз на одном выдохе.  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			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			Затем удерживать широкий язык в 					спокойном положении 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			при открытом рте 							под счёт от 1 до 5-10.</a:t>
            </a:r>
          </a:p>
          <a:p>
            <a:pPr eaLnBrk="1" hangingPunct="1">
              <a:buFontTx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000" b="1" smtClean="0">
                <a:latin typeface="Times New Roman" pitchFamily="18" charset="0"/>
              </a:rPr>
              <a:t>				Повторить 3 раза. </a:t>
            </a:r>
          </a:p>
        </p:txBody>
      </p:sp>
      <p:pic>
        <p:nvPicPr>
          <p:cNvPr id="5124" name="Picture 4" descr="артикуляционная гимнастика (непослушный язычок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76600"/>
            <a:ext cx="268446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артикуляционная гимнастика (лопаточка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2400"/>
            <a:ext cx="27019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«ВКУСНОЕ ВАРЕНЬЕ»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3058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Улыбнись;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слегка приоткрой рот;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широким кончиком языка «слижи варенье» с верхней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губы, делая движения языком сверху вниз;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следи за тем, чтобы  язык был широким, а нижняя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челюсть оставалась  неподвижной.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8600" y="3657600"/>
            <a:ext cx="5105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Упражнение сопровождаем стихотворением.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Ел я вкусное варенье-  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Это было наслажденье.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Язычок я свой поднял,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 губы  капельку слизал.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" name="Picture 4" descr="артикуляционная гимнастика (индюк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733800"/>
            <a:ext cx="2667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«ИНДЮШАТА»</a:t>
            </a:r>
            <a:r>
              <a:rPr lang="ru-RU" dirty="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458200" cy="6019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Приоткрой рот;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положи язык на верхнюю губу и делай движения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широким передним краем языка по верхней губе вперед и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назад;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медленно поглаживай губу, стараясь не отрывать язык 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 губы;.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быстрее поглаживай губу языком и добавляй голос, 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пока не послышатся звуки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</a:t>
            </a: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</a:t>
            </a: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</a:t>
            </a:r>
            <a:r>
              <a:rPr lang="ru-RU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		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		 </a:t>
            </a:r>
          </a:p>
        </p:txBody>
      </p:sp>
      <p:pic>
        <p:nvPicPr>
          <p:cNvPr id="7172" name="Picture 4" descr="артикуляционная гимнастика (индюк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0386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3400" y="4343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Упражнение сопровождаем стихотворением:</a:t>
            </a:r>
            <a:endParaRPr lang="ru-RU" sz="24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Индюшата  </a:t>
            </a:r>
            <a:r>
              <a:rPr lang="ru-RU" sz="2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болботали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lang="ru-RU" sz="2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ru-RU" sz="2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),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ru-RU" sz="2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Болботать</a:t>
            </a: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они устали.</a:t>
            </a:r>
          </a:p>
          <a:p>
            <a:pPr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8707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«КАЧЕЛИ»</a:t>
            </a:r>
            <a:r>
              <a:rPr lang="ru-RU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10600" cy="289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Улыбнись;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открыть рот;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опусти широкий кончик языка за нижние зубы (с внутренней стороны) и подержи под счёт до 5;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подними широкий язык за верхние зубы и подержи под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счёт до 5.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Так, поочерёдно менять положение языка 4-6 раз. Нижняя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челюсть должна оставаться неподвижной.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4038600"/>
            <a:ext cx="5562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качелях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прокачусь: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Крепко я сейчас держусь,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 язычком я поднимаюсь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 язычком спускаюсь вниз.  </a:t>
            </a:r>
            <a:endParaRPr lang="ru-RU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«МАЛЯР»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534400" cy="3048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Char char="-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Улыбнись;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открой рот;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подними язык к бугорочкам;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води, поглаживая кончиком языка, как кисточкой, по</a:t>
            </a:r>
          </a:p>
          <a:p>
            <a:pPr eaLnBrk="1" hangingPunct="1">
              <a:buFontTx/>
              <a:buNone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нёбу вперёд-назад;     </a:t>
            </a:r>
          </a:p>
          <a:p>
            <a:pPr eaLnBrk="1" hangingPunct="1">
              <a:buFontTx/>
              <a:buChar char="-"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следи, чтобы кончик языка не высовывался изо рта, а</a:t>
            </a:r>
          </a:p>
          <a:p>
            <a:pPr eaLnBrk="1" hangingPunct="1">
              <a:buFontTx/>
              <a:buNone/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губы и нижняя челюсть не двигались. </a:t>
            </a:r>
          </a:p>
        </p:txBody>
      </p:sp>
      <p:pic>
        <p:nvPicPr>
          <p:cNvPr id="9220" name="Picture 4" descr="артикуляционная гимнастика (маляр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962400"/>
            <a:ext cx="2819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876800" y="4038600"/>
            <a:ext cx="403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Язычок опять проснулся, потянулся, улыбнулся,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Снова взялся он за дело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работа закипела: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Подметал, белил и мыл,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Всё убрать он не забыл.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«ПОЧИСТИМ ВЕРХНИЕ ЗУБЫ»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Улыбнись;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приоткрой рот;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кончиком языка «почисти» верхние зубы 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внутренней стороны, делая движения языком из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стороны в сторону;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ru-RU" sz="2400" b="1" smtClean="0">
                <a:latin typeface="Times New Roman" pitchFamily="18" charset="0"/>
              </a:rPr>
              <a:t>следи за тем, чтобы нижняя челюсть при этом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была  оставалась неподвижной.</a:t>
            </a:r>
          </a:p>
        </p:txBody>
      </p:sp>
      <p:pic>
        <p:nvPicPr>
          <p:cNvPr id="10244" name="Picture 5" descr="артикуляционная гимнастика (чистим верхние зубы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735388"/>
            <a:ext cx="2971800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953000" y="3886200"/>
            <a:ext cx="396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Язычок опять проснулся, потянулся, улыбнулся,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Снова взялся он за дело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работа закипела: 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Зубки верхние считает,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 один не пропускает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716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Comic Sans MS</vt:lpstr>
      <vt:lpstr>Times New Roman</vt:lpstr>
      <vt:lpstr>Wingdings</vt:lpstr>
      <vt:lpstr>Wingdings 3</vt:lpstr>
      <vt:lpstr>Легкий дым</vt:lpstr>
      <vt:lpstr>Комплекс артикуляционной гимнастики  для звуков Л, Р.</vt:lpstr>
      <vt:lpstr>Положение органов артикуляции  при произношении твёрдого звука Р</vt:lpstr>
      <vt:lpstr>Положение органов артикуляции  при произношении твёрдого звука Л.</vt:lpstr>
      <vt:lpstr>«НАКАЖИ НЕПОСЛУШНЫЙ ЯЗЫЧОК» </vt:lpstr>
      <vt:lpstr>«ВКУСНОЕ ВАРЕНЬЕ»</vt:lpstr>
      <vt:lpstr>«ИНДЮШАТА» </vt:lpstr>
      <vt:lpstr>«КАЧЕЛИ» </vt:lpstr>
      <vt:lpstr>«МАЛЯР»</vt:lpstr>
      <vt:lpstr>«ПОЧИСТИМ ВЕРХНИЕ ЗУБЫ»</vt:lpstr>
      <vt:lpstr>«ЛОШАДКА»</vt:lpstr>
      <vt:lpstr>«ГРИБОК»</vt:lpstr>
      <vt:lpstr>«Дятел»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Юленька</cp:lastModifiedBy>
  <cp:revision>22</cp:revision>
  <cp:lastPrinted>1601-01-01T00:00:00Z</cp:lastPrinted>
  <dcterms:created xsi:type="dcterms:W3CDTF">1601-01-01T00:00:00Z</dcterms:created>
  <dcterms:modified xsi:type="dcterms:W3CDTF">2018-01-15T10:50:23Z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